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89" r:id="rId3"/>
    <p:sldId id="294" r:id="rId4"/>
    <p:sldId id="296" r:id="rId5"/>
    <p:sldId id="256" r:id="rId6"/>
    <p:sldId id="291" r:id="rId7"/>
    <p:sldId id="293" r:id="rId8"/>
    <p:sldId id="292" r:id="rId9"/>
    <p:sldId id="29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1EFE4"/>
    <a:srgbClr val="C3C35F"/>
    <a:srgbClr val="EFEBE0"/>
    <a:srgbClr val="BEBCB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82" d="100"/>
          <a:sy n="82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Милятичівський ЗЗСО І-ІІІ ступенів Солонківської сільської рад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924944"/>
            <a:ext cx="451307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99592" y="980729"/>
            <a:ext cx="7787208" cy="4968552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БАТЬКАМ</a:t>
            </a:r>
          </a:p>
          <a:p>
            <a:pPr marL="0" indent="0" algn="ctr">
              <a:buNone/>
            </a:pPr>
            <a:r>
              <a:rPr lang="uk-UA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НАЦІОНАЛЬНО-ПАТРІОТИЧНЕ ВИХОВАННЯ ДОШКІЛЬНИКІВ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192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71" y="0"/>
            <a:ext cx="9144000" cy="6858000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83" t="14319" r="5175" b="6131"/>
          <a:stretch/>
        </p:blipFill>
        <p:spPr>
          <a:xfrm>
            <a:off x="1981570" y="1417638"/>
            <a:ext cx="5766402" cy="3744417"/>
          </a:xfrm>
        </p:spPr>
      </p:pic>
      <p:pic>
        <p:nvPicPr>
          <p:cNvPr id="8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6650468" y="779581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511855" y="791422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512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6852" y="1375164"/>
            <a:ext cx="6336704" cy="399805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uk-UA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 повинна знати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694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484784"/>
            <a:ext cx="7018142" cy="3888432"/>
          </a:xfrm>
        </p:spPr>
      </p:pic>
      <p:pic>
        <p:nvPicPr>
          <p:cNvPr id="6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429027" y="455965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7234166" y="509164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426170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 в вихованні </a:t>
            </a:r>
            <a:br>
              <a:rPr lang="uk-UA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дитини-патріота 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425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71" y="0"/>
            <a:ext cx="9144000" cy="6858000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5656" y="2636912"/>
            <a:ext cx="6296744" cy="3001888"/>
          </a:xfrm>
        </p:spPr>
        <p:txBody>
          <a:bodyPr>
            <a:normAutofit fontScale="85000" lnSpcReduction="1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матеріально-економічна забезпеченість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соціальний 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стан та рівень освіти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  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батьків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місце 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проживання (місто,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село)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звичаї 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і традиції в родині, кількість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членів 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родини, ставлення до дітей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тощо </a:t>
            </a:r>
            <a:endParaRPr lang="uk-UA" dirty="0">
              <a:solidFill>
                <a:schemeClr val="accent3">
                  <a:lumMod val="50000"/>
                </a:schemeClr>
              </a:solidFill>
              <a:latin typeface="Times New Roman"/>
              <a:ea typeface="Calibri"/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259632" y="908720"/>
            <a:ext cx="6840760" cy="1542033"/>
          </a:xfrm>
        </p:spPr>
        <p:txBody>
          <a:bodyPr>
            <a:normAutofit fontScale="90000"/>
          </a:bodyPr>
          <a:lstStyle/>
          <a:p>
            <a: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i="1" spc="50" dirty="0" smtClean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Чинники </a:t>
            </a:r>
            <a:r>
              <a:rPr lang="uk-UA" b="1" i="1" spc="50" dirty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патріотичного виховання в сім</a:t>
            </a:r>
            <a:r>
              <a:rPr lang="en-US" b="1" i="1" spc="50" dirty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spc="50" dirty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b="1" i="1" dirty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7236296" y="461153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331640" y="339359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69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780928"/>
            <a:ext cx="6408712" cy="252028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виховання 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любові до землі, </a:t>
            </a:r>
            <a:b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до 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рідного краю, міста (села),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вулиці</a:t>
            </a:r>
            <a:endParaRPr lang="uk-UA" sz="27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/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гордості 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 здобутки свого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народу, своєї          родини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прагнення захищати інтереси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родини 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та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Батьківщини</a:t>
            </a: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/>
            </a:r>
            <a:br>
              <a:rPr lang="ru-RU" sz="2700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</a:br>
            <a:endParaRPr lang="ru-RU"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908720"/>
            <a:ext cx="6264696" cy="508918"/>
          </a:xfrm>
        </p:spPr>
        <p:txBody>
          <a:bodyPr>
            <a:normAutofit fontScale="90000"/>
          </a:bodyPr>
          <a:lstStyle/>
          <a:p>
            <a:r>
              <a:rPr lang="uk-UA" sz="4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uk-UA" sz="40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національно-патріотичного виховання в родині</a:t>
            </a:r>
            <a:endParaRPr lang="ru-RU" dirty="0"/>
          </a:p>
        </p:txBody>
      </p:sp>
      <p:pic>
        <p:nvPicPr>
          <p:cNvPr id="5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280609" y="438220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7218548" y="461153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267619" y="516824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023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564904"/>
            <a:ext cx="6408712" cy="2736304"/>
          </a:xfrm>
        </p:spPr>
        <p:txBody>
          <a:bodyPr>
            <a:normAutofit/>
          </a:bodyPr>
          <a:lstStyle/>
          <a:p>
            <a:pPr marL="0" indent="0"/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патріотичні почуття</a:t>
            </a:r>
            <a:endParaRPr lang="ru-RU" sz="27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endParaRPr lang="uk-UA" sz="27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свого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родоводу</a:t>
            </a:r>
            <a:endParaRPr lang="uk-UA" sz="27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родинних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</a:t>
            </a:r>
          </a:p>
          <a:p>
            <a:pPr marL="0" indent="0"/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Батьківщини, до рідної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endParaRPr lang="ru-RU"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672712"/>
            <a:ext cx="6408712" cy="100103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uk-UA" sz="4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Складники патріотичного виховання</a:t>
            </a:r>
            <a:r>
              <a:rPr lang="ru-RU" b="1" i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5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280609" y="438220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7218548" y="461153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331640" y="339359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5806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8153" y="1553134"/>
            <a:ext cx="7211144" cy="221825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63688" y="3284984"/>
            <a:ext cx="6192688" cy="2232247"/>
          </a:xfrm>
        </p:spPr>
        <p:txBody>
          <a:bodyPr/>
          <a:lstStyle/>
          <a:p>
            <a:pPr marL="0" indent="0"/>
            <a:r>
              <a:rPr lang="ru-RU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 п</a:t>
            </a:r>
            <a:r>
              <a:rPr lang="ru-RU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о-перше</a:t>
            </a: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,</a:t>
            </a:r>
            <a:r>
              <a:rPr lang="ru-RU" sz="2700" spc="-15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  </a:t>
            </a: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с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і</a:t>
            </a: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м</a:t>
            </a:r>
            <a:r>
              <a:rPr lang="en-US" sz="27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’</a:t>
            </a:r>
            <a:r>
              <a:rPr lang="uk-UA" sz="27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я  як 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мікроколектив</a:t>
            </a:r>
          </a:p>
          <a:p>
            <a:pPr marL="0" indent="0"/>
            <a:r>
              <a:rPr lang="ru-RU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ru-RU" sz="2700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п</a:t>
            </a:r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о-друге</a:t>
            </a:r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,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передача досвіду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поколінь</a:t>
            </a:r>
            <a:endParaRPr lang="uk-UA" sz="2700" dirty="0" smtClean="0">
              <a:solidFill>
                <a:schemeClr val="accent3">
                  <a:lumMod val="50000"/>
                </a:schemeClr>
              </a:solidFill>
              <a:latin typeface="Times New Roman"/>
            </a:endParaRPr>
          </a:p>
          <a:p>
            <a:pPr marL="0" indent="0"/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по-третє</a:t>
            </a:r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,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як неперервний процес внутрішньородинного </a:t>
            </a:r>
            <a:r>
              <a:rPr lang="uk-UA" sz="27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спілкування</a:t>
            </a:r>
            <a:endParaRPr lang="ru-RU"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052736"/>
            <a:ext cx="6624737" cy="2033334"/>
          </a:xfrm>
          <a:prstGeom prst="rect">
            <a:avLst/>
          </a:prstGeom>
        </p:spPr>
      </p:pic>
      <p:pic>
        <p:nvPicPr>
          <p:cNvPr id="8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382816" y="257859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7262320" y="344149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12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03648" y="980728"/>
            <a:ext cx="7283152" cy="4525963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b="1" i="1" dirty="0" smtClean="0">
              <a:solidFill>
                <a:srgbClr val="231F20"/>
              </a:solidFill>
              <a:latin typeface="Times New Roman"/>
              <a:ea typeface="Times New Roman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solidFill>
                  <a:srgbClr val="231F2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/>
                <a:ea typeface="Times New Roman"/>
              </a:rPr>
              <a:t>Виховувати</a:t>
            </a:r>
            <a:r>
              <a:rPr lang="ru-RU" b="1" i="1" dirty="0">
                <a:solidFill>
                  <a:srgbClr val="C00000"/>
                </a:solidFill>
                <a:latin typeface="Times New Roman"/>
                <a:ea typeface="Times New Roman"/>
              </a:rPr>
              <a:t> в </a:t>
            </a:r>
            <a:r>
              <a:rPr lang="ru-RU" b="1" i="1" dirty="0" err="1">
                <a:solidFill>
                  <a:srgbClr val="C00000"/>
                </a:solidFill>
                <a:latin typeface="Times New Roman"/>
                <a:ea typeface="Times New Roman"/>
              </a:rPr>
              <a:t>родині</a:t>
            </a:r>
            <a:r>
              <a:rPr lang="ru-RU" b="1" i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/>
                <a:ea typeface="Times New Roman"/>
              </a:rPr>
              <a:t>дітей</a:t>
            </a:r>
            <a:r>
              <a:rPr lang="ru-RU" b="1" i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/>
                <a:ea typeface="Times New Roman"/>
              </a:rPr>
              <a:t>патріотами</a:t>
            </a:r>
            <a:r>
              <a:rPr lang="ru-RU" b="1" i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/>
                <a:ea typeface="Times New Roman"/>
              </a:rPr>
              <a:t>означає</a:t>
            </a:r>
            <a:r>
              <a:rPr lang="ru-RU" i="1" dirty="0">
                <a:solidFill>
                  <a:srgbClr val="C00000"/>
                </a:solidFill>
                <a:latin typeface="Times New Roman"/>
                <a:ea typeface="Times New Roman"/>
              </a:rPr>
              <a:t>:  </a:t>
            </a:r>
            <a:endParaRPr lang="ru-RU" i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800" i="1" dirty="0" smtClean="0">
              <a:solidFill>
                <a:srgbClr val="231F20"/>
              </a:solidFill>
              <a:latin typeface="Times New Roman"/>
              <a:ea typeface="Times New Roman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 підтримувати, розвивати й скеровувати їхні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прагнення до набуття й використання на практиці  знань з історії рідного краю, історії України і </a:t>
            </a:r>
            <a:r>
              <a:rPr lang="uk-UA" sz="2800" spc="25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її 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народу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готувати їх до</a:t>
            </a:r>
            <a:r>
              <a:rPr lang="uk-UA" sz="2800" spc="315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виконання свого  громадянського </a:t>
            </a:r>
            <a:r>
              <a:rPr lang="uk-UA" sz="2800" spc="-15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обов’язку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щодо </a:t>
            </a:r>
            <a:r>
              <a:rPr lang="uk-UA" sz="28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захисту Батьківщину</a:t>
            </a:r>
            <a:endParaRPr lang="uk-UA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1425891" y="620688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WEB-diz\ГРАФІКА\УКРАИНА\kalin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55" t="45647" r="24479" b="29845"/>
          <a:stretch/>
        </p:blipFill>
        <p:spPr bwMode="auto">
          <a:xfrm>
            <a:off x="7092280" y="610641"/>
            <a:ext cx="1331640" cy="89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1479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440</TotalTime>
  <Words>144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Дитина повинна знати</vt:lpstr>
      <vt:lpstr>Допоможе в вихованні  дитини-патріота </vt:lpstr>
      <vt:lpstr> Чинники патріотичного виховання в сім’ї </vt:lpstr>
      <vt:lpstr>  Мета національно-патріотичного виховання в родині</vt:lpstr>
      <vt:lpstr> Складники патріотичного виховання 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</dc:creator>
  <cp:lastModifiedBy>admin</cp:lastModifiedBy>
  <cp:revision>52</cp:revision>
  <dcterms:created xsi:type="dcterms:W3CDTF">2022-02-20T09:06:59Z</dcterms:created>
  <dcterms:modified xsi:type="dcterms:W3CDTF">2022-05-09T10:54:33Z</dcterms:modified>
</cp:coreProperties>
</file>